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1"/>
  </p:notesMasterIdLst>
  <p:sldIdLst>
    <p:sldId id="256" r:id="rId2"/>
    <p:sldId id="260" r:id="rId3"/>
    <p:sldId id="282" r:id="rId4"/>
    <p:sldId id="257" r:id="rId5"/>
    <p:sldId id="309" r:id="rId6"/>
    <p:sldId id="310" r:id="rId7"/>
    <p:sldId id="311" r:id="rId8"/>
    <p:sldId id="258" r:id="rId9"/>
    <p:sldId id="259" r:id="rId10"/>
    <p:sldId id="280" r:id="rId11"/>
    <p:sldId id="261" r:id="rId12"/>
    <p:sldId id="284" r:id="rId13"/>
    <p:sldId id="285" r:id="rId14"/>
    <p:sldId id="264" r:id="rId15"/>
    <p:sldId id="283" r:id="rId16"/>
    <p:sldId id="265" r:id="rId17"/>
    <p:sldId id="286" r:id="rId18"/>
    <p:sldId id="271" r:id="rId19"/>
    <p:sldId id="272" r:id="rId20"/>
    <p:sldId id="273" r:id="rId21"/>
    <p:sldId id="275" r:id="rId22"/>
    <p:sldId id="304" r:id="rId23"/>
    <p:sldId id="305" r:id="rId24"/>
    <p:sldId id="299" r:id="rId25"/>
    <p:sldId id="300" r:id="rId26"/>
    <p:sldId id="301" r:id="rId27"/>
    <p:sldId id="302" r:id="rId28"/>
    <p:sldId id="306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0" autoAdjust="0"/>
    <p:restoredTop sz="94660"/>
  </p:normalViewPr>
  <p:slideViewPr>
    <p:cSldViewPr>
      <p:cViewPr>
        <p:scale>
          <a:sx n="80" d="100"/>
          <a:sy n="80" d="100"/>
        </p:scale>
        <p:origin x="-8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A42A46-6964-4E14-846A-35ECF68DDA88}" type="datetimeFigureOut">
              <a:rPr lang="en-US"/>
              <a:pPr>
                <a:defRPr/>
              </a:pPr>
              <a:t>10/1/2008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91E3D1-8FA5-4719-A0E0-149FE556D2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13204-7E2C-4E10-9E68-78DC6259BA95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9F8D4F-1A3A-49E2-B836-833F1E5B3809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8F57-2A9A-47EF-9FC6-5AA70C5C1A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D741-67BC-47A3-B0C3-0E0785322B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1309-598A-4C7E-8170-0B668E596B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64CC-5C0D-4FA6-9018-50949D85EB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00E7-214A-4FC9-A838-05057F12EF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6751-0E34-4370-AB11-1F3648D91B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1497-0D2F-4198-813B-C566E4DAFE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4A34-4C66-4AA6-B55F-31CFB480A1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34F-2ACC-4AD9-8FF5-091DFCAA2D9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F3A1-C168-472D-817B-D2E3376EFC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CD04-3E28-4812-96B4-9453A25C0B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6ED30A4-6AF4-4B5D-87B2-DC9E413F59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8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819400"/>
            <a:ext cx="8382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LES PERITONITES AIGUES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153400" cy="5334000"/>
          </a:xfrm>
        </p:spPr>
        <p:txBody>
          <a:bodyPr/>
          <a:lstStyle/>
          <a:p>
            <a:pPr marR="0" eaLnBrk="1" hangingPunct="1"/>
            <a:endParaRPr lang="en-US" dirty="0" smtClean="0"/>
          </a:p>
          <a:p>
            <a:pPr marR="0" eaLnBrk="1" hangingPunct="1"/>
            <a:endParaRPr lang="en-US" dirty="0" smtClean="0"/>
          </a:p>
          <a:p>
            <a:pPr marR="0" eaLnBrk="1" hangingPunct="1"/>
            <a:endParaRPr lang="en-US" dirty="0" smtClean="0"/>
          </a:p>
          <a:p>
            <a:pPr marR="0" eaLnBrk="1" hangingPunct="1"/>
            <a:endParaRPr lang="en-US" dirty="0" smtClean="0"/>
          </a:p>
          <a:p>
            <a:pPr marR="0" eaLnBrk="1" hangingPunct="1"/>
            <a:endParaRPr lang="en-US" dirty="0" smtClean="0"/>
          </a:p>
          <a:p>
            <a:pPr marR="0" eaLnBrk="1" hangingPunct="1"/>
            <a:endParaRPr lang="en-US" dirty="0" smtClean="0"/>
          </a:p>
          <a:p>
            <a:pPr marR="0"/>
            <a:endParaRPr lang="en-US" sz="3600" dirty="0" smtClean="0"/>
          </a:p>
          <a:p>
            <a:pPr marR="0"/>
            <a:endParaRPr lang="fr-FR" sz="3600" dirty="0" smtClean="0"/>
          </a:p>
          <a:p>
            <a:pPr marR="0"/>
            <a:r>
              <a:rPr lang="fr-FR" sz="3600" dirty="0" smtClean="0"/>
              <a:t>Présenté par: Yves MUTABANDAMA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"/>
            </a:pPr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Le pronostic des péritonites aiguës reste </a:t>
            </a:r>
            <a:r>
              <a:rPr lang="en-US" sz="2800" b="1" smtClean="0"/>
              <a:t>grave</a:t>
            </a:r>
            <a:r>
              <a:rPr lang="fr-FR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 Il est fonction:</a:t>
            </a:r>
          </a:p>
          <a:p>
            <a:pPr eaLnBrk="1" hangingPunct="1"/>
            <a:r>
              <a:rPr lang="en-US" sz="2800" smtClean="0"/>
              <a:t>de l'état général du patient (âge, pathologie associée), </a:t>
            </a:r>
          </a:p>
          <a:p>
            <a:pPr eaLnBrk="1" hangingPunct="1"/>
            <a:r>
              <a:rPr lang="en-US" sz="2800" smtClean="0"/>
              <a:t>de l'étiologie </a:t>
            </a:r>
          </a:p>
          <a:p>
            <a:pPr eaLnBrk="1" hangingPunct="1"/>
            <a:r>
              <a:rPr lang="en-US" sz="2800" smtClean="0"/>
              <a:t>et du délai de la prise en charge thérapeutique</a:t>
            </a:r>
            <a:endParaRPr lang="fr-FR" smtClean="0"/>
          </a:p>
          <a:p>
            <a:pPr eaLnBrk="1" hangingPunct="1">
              <a:buFont typeface="Wingdings 2" pitchFamily="18" charset="2"/>
              <a:buNone/>
            </a:pPr>
            <a:r>
              <a:rPr lang="fr-FR" smtClean="0"/>
              <a:t>Le traitement chirurgical précoce ; reste le premier facteur pronostic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DIAGNOSTIC CLINIQUE</a:t>
            </a:r>
            <a:br>
              <a:rPr lang="en-US" sz="4000" b="1" dirty="0" smtClean="0"/>
            </a:br>
            <a:r>
              <a:rPr lang="en-US" sz="2700" b="1" dirty="0" err="1" smtClean="0"/>
              <a:t>Forme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typique</a:t>
            </a:r>
            <a:r>
              <a:rPr lang="en-US" sz="2700" b="1" dirty="0" smtClean="0"/>
              <a:t>: PAG de </a:t>
            </a:r>
            <a:r>
              <a:rPr lang="en-US" sz="2700" b="1" dirty="0" err="1" smtClean="0"/>
              <a:t>l'adulte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jeune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u="sng" dirty="0" err="1" smtClean="0"/>
              <a:t>L’interrogatoire</a:t>
            </a:r>
            <a:endParaRPr lang="en-US" sz="2800" b="1" i="1" u="sng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i="1" u="sng" dirty="0" err="1" smtClean="0"/>
              <a:t>Caracteristiques</a:t>
            </a:r>
            <a:r>
              <a:rPr lang="en-US" sz="2800" b="1" i="1" u="sng" dirty="0" smtClean="0"/>
              <a:t> de la douleur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Type de douleur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/>
              <a:t>Heure</a:t>
            </a:r>
            <a:r>
              <a:rPr lang="en-US" sz="2800" dirty="0" smtClean="0"/>
              <a:t> et mode de debut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/>
              <a:t>Intensite,siege,irradiation</a:t>
            </a:r>
            <a:r>
              <a:rPr lang="en-US" sz="28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en-US" sz="2800" b="1" i="1" u="sng" dirty="0" err="1" smtClean="0"/>
              <a:t>Signes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associes</a:t>
            </a:r>
            <a:endParaRPr lang="en-US" sz="2800" b="1" i="1" u="sng" dirty="0" smtClean="0"/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800" dirty="0" smtClean="0"/>
              <a:t>Trouble du transit:  - </a:t>
            </a:r>
            <a:r>
              <a:rPr lang="en-US" sz="2800" dirty="0" err="1" smtClean="0"/>
              <a:t>vss</a:t>
            </a:r>
            <a:endParaRPr lang="en-US" sz="2800" dirty="0" smtClean="0"/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800" dirty="0" smtClean="0"/>
              <a:t>                             -</a:t>
            </a:r>
            <a:r>
              <a:rPr lang="en-US" sz="2800" dirty="0" err="1" smtClean="0"/>
              <a:t>arret</a:t>
            </a:r>
            <a:r>
              <a:rPr lang="en-US" sz="2800" dirty="0" smtClean="0"/>
              <a:t> de </a:t>
            </a:r>
            <a:r>
              <a:rPr lang="en-US" sz="2800" dirty="0" err="1" smtClean="0"/>
              <a:t>matiere</a:t>
            </a:r>
            <a:r>
              <a:rPr lang="en-US" sz="2800" dirty="0" smtClean="0"/>
              <a:t> et </a:t>
            </a:r>
            <a:r>
              <a:rPr lang="en-US" sz="2800" dirty="0" err="1" smtClean="0"/>
              <a:t>gaz</a:t>
            </a:r>
            <a:endParaRPr lang="en-US" sz="2800" dirty="0" smtClean="0"/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800" dirty="0" smtClean="0"/>
              <a:t> troubles </a:t>
            </a:r>
            <a:r>
              <a:rPr lang="en-US" sz="2800" dirty="0" err="1" smtClean="0"/>
              <a:t>urinaires:dysurie,pollakiurie</a:t>
            </a:r>
            <a:endParaRPr lang="en-US" sz="2800" dirty="0" smtClean="0"/>
          </a:p>
          <a:p>
            <a:pPr marL="514350" indent="-51435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Bookman Old Style" pitchFamily="18" charset="0"/>
              <a:buAutoNum type="arabicPeriod" startAt="3"/>
            </a:pPr>
            <a:r>
              <a:rPr lang="en-US" b="1" i="1" u="sng" smtClean="0"/>
              <a:t>Les antecedents</a:t>
            </a:r>
          </a:p>
          <a:p>
            <a:pPr marL="514350" indent="-514350" eaLnBrk="1" hangingPunct="1">
              <a:buFontTx/>
              <a:buChar char="-"/>
            </a:pPr>
            <a:r>
              <a:rPr lang="en-US" smtClean="0"/>
              <a:t>Habitudes alimentaires et tares (alcool, tabac)</a:t>
            </a:r>
          </a:p>
          <a:p>
            <a:pPr marL="514350" indent="-514350" eaLnBrk="1" hangingPunct="1">
              <a:buFontTx/>
              <a:buChar char="-"/>
            </a:pPr>
            <a:r>
              <a:rPr lang="en-US" smtClean="0"/>
              <a:t>ATCD pathologiques: digestives,cardiovasc,pulm,</a:t>
            </a:r>
          </a:p>
          <a:p>
            <a:pPr marL="514350" indent="-514350" eaLnBrk="1" hangingPunct="1">
              <a:buFontTx/>
              <a:buChar char="-"/>
            </a:pPr>
            <a:r>
              <a:rPr lang="en-US" smtClean="0"/>
              <a:t>ATCD gynecologique chez la femme</a:t>
            </a:r>
          </a:p>
          <a:p>
            <a:pPr marL="514350" indent="-514350" eaLnBrk="1" hangingPunct="1">
              <a:buFontTx/>
              <a:buChar char="-"/>
            </a:pPr>
            <a:r>
              <a:rPr lang="en-US" smtClean="0"/>
              <a:t>Traitements recents: ex AINS</a:t>
            </a:r>
          </a:p>
          <a:p>
            <a:pPr marL="514350" indent="-514350" eaLnBrk="1" hangingPunct="1">
              <a:buFontTx/>
              <a:buChar char="-"/>
            </a:pPr>
            <a:r>
              <a:rPr lang="en-US" smtClean="0"/>
              <a:t>Interventions chirurgicales anterieures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L</a:t>
            </a:r>
            <a:r>
              <a:rPr lang="en-US" b="1" i="1" smtClean="0"/>
              <a:t>’examen </a:t>
            </a:r>
            <a:r>
              <a:rPr lang="en-US" b="1" smtClean="0"/>
              <a:t>clinique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un syndrome </a:t>
            </a:r>
            <a:r>
              <a:rPr lang="en-US" sz="2800" dirty="0" err="1" smtClean="0"/>
              <a:t>infectieux</a:t>
            </a:r>
            <a:r>
              <a:rPr lang="en-US" sz="2800" dirty="0" smtClean="0"/>
              <a:t> </a:t>
            </a:r>
            <a:r>
              <a:rPr lang="en-US" sz="2800" dirty="0" err="1" smtClean="0"/>
              <a:t>sévère</a:t>
            </a:r>
            <a:r>
              <a:rPr lang="en-US" sz="2800" dirty="0" smtClean="0"/>
              <a:t> avec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fièvre</a:t>
            </a:r>
            <a:r>
              <a:rPr lang="en-US" sz="2800" dirty="0" smtClean="0"/>
              <a:t> </a:t>
            </a:r>
            <a:r>
              <a:rPr lang="en-US" sz="2800" dirty="0" err="1" smtClean="0"/>
              <a:t>souvent</a:t>
            </a:r>
            <a:r>
              <a:rPr lang="en-US" sz="2800" dirty="0" smtClean="0"/>
              <a:t> </a:t>
            </a:r>
            <a:r>
              <a:rPr lang="en-US" sz="2800" dirty="0" err="1" smtClean="0"/>
              <a:t>élevée</a:t>
            </a:r>
            <a:r>
              <a:rPr lang="en-US" sz="2800" dirty="0" smtClean="0"/>
              <a:t> (39--40°C)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• des </a:t>
            </a:r>
            <a:r>
              <a:rPr lang="en-US" sz="2800" dirty="0" err="1" smtClean="0"/>
              <a:t>signes</a:t>
            </a:r>
            <a:r>
              <a:rPr lang="en-US" sz="2800" dirty="0" smtClean="0"/>
              <a:t> </a:t>
            </a:r>
            <a:r>
              <a:rPr lang="en-US" sz="2800" dirty="0" err="1" smtClean="0"/>
              <a:t>généraux</a:t>
            </a:r>
            <a:r>
              <a:rPr lang="en-US" sz="2800" dirty="0" smtClean="0"/>
              <a:t> plus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moins</a:t>
            </a:r>
            <a:r>
              <a:rPr lang="en-US" sz="2800" dirty="0" smtClean="0"/>
              <a:t> </a:t>
            </a:r>
            <a:r>
              <a:rPr lang="en-US" sz="2800" dirty="0" err="1" smtClean="0"/>
              <a:t>marqués</a:t>
            </a:r>
            <a:r>
              <a:rPr lang="en-US" sz="2800" dirty="0" smtClean="0"/>
              <a:t>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     </a:t>
            </a:r>
            <a:r>
              <a:rPr lang="en-US" sz="2800" dirty="0" err="1" smtClean="0"/>
              <a:t>faciès</a:t>
            </a:r>
            <a:r>
              <a:rPr lang="en-US" sz="2800" dirty="0" smtClean="0"/>
              <a:t> </a:t>
            </a:r>
            <a:r>
              <a:rPr lang="en-US" sz="2800" dirty="0" err="1" smtClean="0"/>
              <a:t>tiré</a:t>
            </a:r>
            <a:endParaRPr lang="en-US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     </a:t>
            </a:r>
            <a:r>
              <a:rPr lang="en-US" sz="2800" dirty="0" err="1" smtClean="0"/>
              <a:t>polypnée</a:t>
            </a:r>
            <a:r>
              <a:rPr lang="en-US" sz="2800" dirty="0" smtClean="0"/>
              <a:t>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     </a:t>
            </a:r>
            <a:r>
              <a:rPr lang="en-US" sz="2800" dirty="0" err="1" smtClean="0"/>
              <a:t>pouls</a:t>
            </a:r>
            <a:r>
              <a:rPr lang="en-US" sz="2800" dirty="0" smtClean="0"/>
              <a:t> </a:t>
            </a:r>
            <a:r>
              <a:rPr lang="en-US" sz="2800" dirty="0" err="1" smtClean="0"/>
              <a:t>élevé</a:t>
            </a:r>
            <a:r>
              <a:rPr lang="en-US" sz="2800" dirty="0" smtClean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     hypotension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228600"/>
          </a:xfrm>
        </p:spPr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b="1" i="1" u="sng" dirty="0" smtClean="0"/>
              <a:t>À </a:t>
            </a:r>
            <a:r>
              <a:rPr lang="en-US" sz="2400" b="1" i="1" u="sng" dirty="0" err="1" smtClean="0"/>
              <a:t>l'inspection</a:t>
            </a:r>
            <a:r>
              <a:rPr lang="en-US" sz="2400" b="1" i="1" u="sng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</a:t>
            </a:r>
            <a:r>
              <a:rPr lang="en-US" sz="2400" dirty="0" err="1" smtClean="0"/>
              <a:t>ventre</a:t>
            </a:r>
            <a:r>
              <a:rPr lang="en-US" sz="2400" dirty="0" smtClean="0"/>
              <a:t> </a:t>
            </a:r>
            <a:r>
              <a:rPr lang="en-US" sz="2400" dirty="0" err="1" smtClean="0"/>
              <a:t>plat,tendu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               </a:t>
            </a:r>
            <a:r>
              <a:rPr lang="en-US" sz="2400" dirty="0" err="1" smtClean="0"/>
              <a:t>l'abdomen</a:t>
            </a:r>
            <a:r>
              <a:rPr lang="en-US" sz="2400" dirty="0" smtClean="0"/>
              <a:t> ne respire pas,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               les muscles </a:t>
            </a:r>
            <a:r>
              <a:rPr lang="en-US" sz="2400" dirty="0" err="1" smtClean="0"/>
              <a:t>droits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 </a:t>
            </a:r>
            <a:r>
              <a:rPr lang="en-US" sz="2400" dirty="0" err="1" smtClean="0"/>
              <a:t>visibles,contractés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               </a:t>
            </a:r>
            <a:r>
              <a:rPr lang="en-US" sz="2400" dirty="0" err="1" smtClean="0"/>
              <a:t>ancienne</a:t>
            </a:r>
            <a:r>
              <a:rPr lang="en-US" sz="2400" dirty="0" smtClean="0"/>
              <a:t> cicatrices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i="1" u="sng" dirty="0" smtClean="0"/>
              <a:t>La palpation: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err="1" smtClean="0"/>
              <a:t>Une</a:t>
            </a:r>
            <a:r>
              <a:rPr lang="en-US" sz="2400" dirty="0" smtClean="0"/>
              <a:t> contracture des muscles </a:t>
            </a:r>
            <a:r>
              <a:rPr lang="en-US" sz="2400" dirty="0" err="1" smtClean="0"/>
              <a:t>abdominaux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i="1" dirty="0" err="1" smtClean="0"/>
              <a:t>rigide,tonique,permanente,invincible,douloureuse,généralisée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réalisant</a:t>
            </a:r>
            <a:r>
              <a:rPr lang="en-US" sz="2400" i="1" dirty="0" smtClean="0"/>
              <a:t> au maximum un «</a:t>
            </a:r>
            <a:r>
              <a:rPr lang="en-US" sz="2400" b="1" i="1" dirty="0" err="1" smtClean="0"/>
              <a:t>ventre</a:t>
            </a:r>
            <a:r>
              <a:rPr lang="en-US" sz="2400" b="1" i="1" dirty="0" smtClean="0"/>
              <a:t> de bois </a:t>
            </a:r>
            <a:r>
              <a:rPr lang="en-US" sz="2400" dirty="0" smtClean="0"/>
              <a:t>».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Au début, </a:t>
            </a:r>
            <a:r>
              <a:rPr lang="en-US" sz="2400" dirty="0" err="1" smtClean="0"/>
              <a:t>peut</a:t>
            </a:r>
            <a:r>
              <a:rPr lang="en-US" sz="2400" dirty="0" smtClean="0"/>
              <a:t> </a:t>
            </a:r>
            <a:r>
              <a:rPr lang="en-US" sz="2400" dirty="0" err="1" smtClean="0"/>
              <a:t>etre</a:t>
            </a:r>
            <a:r>
              <a:rPr lang="en-US" sz="2400" dirty="0" smtClean="0"/>
              <a:t> </a:t>
            </a:r>
            <a:r>
              <a:rPr lang="en-US" sz="2400" dirty="0" err="1" smtClean="0"/>
              <a:t>localisee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z="2400" dirty="0" smtClean="0"/>
              <a:t>La douleur provoquée peut orienter le diagnostic étiologique.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2095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u="sng" smtClean="0"/>
              <a:t>La  percution</a:t>
            </a:r>
            <a:r>
              <a:rPr lang="en-US" sz="2800" b="1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- Inconstant :Tympanisme ,matite des flancs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- Disparition de la matite pre hepatique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      pneumoperitoine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i="1" u="sng" smtClean="0"/>
              <a:t>Auscultation: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800" smtClean="0"/>
              <a:t>Bruits intestinaux diminués ou abolis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fr-FR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i="1" u="sng" smtClean="0"/>
              <a:t>Le toucher rectal</a:t>
            </a:r>
            <a:r>
              <a:rPr lang="en-US" sz="2800" b="1" i="1" smtClean="0"/>
              <a:t>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smtClean="0"/>
              <a:t>déclenche une vive douleur au niveau du cul-de-sac de Douglas.</a:t>
            </a:r>
          </a:p>
          <a:p>
            <a:pPr eaLnBrk="1" hangingPunct="1"/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243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Les examens </a:t>
            </a:r>
            <a:r>
              <a:rPr lang="en-US" sz="4000" b="1" i="1" dirty="0" err="1" smtClean="0"/>
              <a:t>complémentaires</a:t>
            </a:r>
            <a:r>
              <a:rPr lang="en-US" sz="4000" b="1" i="1" dirty="0" smtClean="0"/>
              <a:t>,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229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/>
              <a:t>BIOLOGIE 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b="1" dirty="0" err="1" smtClean="0"/>
              <a:t>hémogramme</a:t>
            </a:r>
            <a:r>
              <a:rPr lang="en-US" sz="2800" b="1" dirty="0" smtClean="0"/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hyperleucocytose</a:t>
            </a:r>
            <a:r>
              <a:rPr lang="en-US" sz="2800" dirty="0" smtClean="0"/>
              <a:t> + de 15000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b="1" dirty="0" err="1" smtClean="0"/>
              <a:t>Ionogramme</a:t>
            </a:r>
            <a:r>
              <a:rPr lang="en-US" sz="2800" b="1" dirty="0" smtClean="0"/>
              <a:t> :</a:t>
            </a:r>
            <a:r>
              <a:rPr lang="fr-FR" sz="2800" dirty="0" smtClean="0"/>
              <a:t>des troubles hydro-électrolytiques liés à la déshydratation et à </a:t>
            </a:r>
            <a:r>
              <a:rPr lang="en-US" sz="2800" dirty="0" err="1" smtClean="0"/>
              <a:t>l’hémoconcentration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b="1" i="1" dirty="0" err="1" smtClean="0"/>
              <a:t>Uree</a:t>
            </a:r>
            <a:r>
              <a:rPr lang="en-US" sz="2800" b="1" i="1" dirty="0" smtClean="0"/>
              <a:t> &amp; </a:t>
            </a:r>
            <a:r>
              <a:rPr lang="en-US" sz="2800" b="1" i="1" dirty="0" err="1" smtClean="0"/>
              <a:t>creat</a:t>
            </a:r>
            <a:r>
              <a:rPr lang="en-US" sz="2800" b="1" i="1" dirty="0" smtClean="0"/>
              <a:t> </a:t>
            </a:r>
            <a:r>
              <a:rPr lang="fr-FR" sz="2800" dirty="0" smtClean="0"/>
              <a:t>une insuffisance rénale fonctionnelle s’installe progressivement</a:t>
            </a:r>
            <a:endParaRPr lang="fr-FR" sz="2800" b="1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b="1" i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b="1" i="1" dirty="0" err="1" smtClean="0"/>
              <a:t>Gaz</a:t>
            </a:r>
            <a:r>
              <a:rPr lang="en-US" sz="2800" b="1" i="1" dirty="0" smtClean="0"/>
              <a:t> du sang et PH: </a:t>
            </a:r>
            <a:r>
              <a:rPr lang="en-US" sz="2800" dirty="0" err="1" smtClean="0"/>
              <a:t>acidose</a:t>
            </a:r>
            <a:r>
              <a:rPr lang="en-US" sz="2800" dirty="0" smtClean="0"/>
              <a:t> </a:t>
            </a:r>
            <a:r>
              <a:rPr lang="en-US" sz="2800" dirty="0" err="1" smtClean="0"/>
              <a:t>métabolique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b="1" dirty="0" err="1" smtClean="0"/>
              <a:t>Groupe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sanguin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rhesus,TC,TS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619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dirty="0" smtClean="0"/>
              <a:t>IMAGERIE :</a:t>
            </a: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RX thorax</a:t>
            </a:r>
            <a:r>
              <a:rPr lang="fr-FR" sz="2800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err="1" smtClean="0"/>
              <a:t>pneumopéritoine</a:t>
            </a:r>
            <a:r>
              <a:rPr lang="en-US" sz="2800" dirty="0" smtClean="0"/>
              <a:t> ,</a:t>
            </a:r>
            <a:r>
              <a:rPr lang="en-US" sz="2800" dirty="0" err="1" smtClean="0"/>
              <a:t>Épanchement</a:t>
            </a:r>
            <a:r>
              <a:rPr lang="en-US" sz="2800" dirty="0" smtClean="0"/>
              <a:t> pleural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ASP (clichés de face </a:t>
            </a:r>
            <a:r>
              <a:rPr lang="en-US" sz="2800" dirty="0" err="1" smtClean="0"/>
              <a:t>couché</a:t>
            </a:r>
            <a:r>
              <a:rPr lang="en-US" sz="2800" dirty="0" smtClean="0"/>
              <a:t> et </a:t>
            </a:r>
            <a:r>
              <a:rPr lang="en-US" sz="2800" dirty="0" err="1" smtClean="0"/>
              <a:t>debout</a:t>
            </a:r>
            <a:r>
              <a:rPr lang="en-US" sz="2800" dirty="0" smtClean="0"/>
              <a:t> </a:t>
            </a:r>
            <a:r>
              <a:rPr lang="en-US" sz="2800" dirty="0" err="1" smtClean="0"/>
              <a:t>prenant</a:t>
            </a:r>
            <a:r>
              <a:rPr lang="en-US" sz="2800" dirty="0" smtClean="0"/>
              <a:t> les </a:t>
            </a:r>
            <a:r>
              <a:rPr lang="en-US" sz="2800" dirty="0" err="1" smtClean="0"/>
              <a:t>coupoles</a:t>
            </a:r>
            <a:r>
              <a:rPr lang="en-US" sz="2800" dirty="0" smtClean="0"/>
              <a:t>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  </a:t>
            </a:r>
            <a:r>
              <a:rPr lang="en-US" sz="2800" dirty="0" err="1" smtClean="0"/>
              <a:t>pneumopéritoine</a:t>
            </a:r>
            <a:r>
              <a:rPr lang="en-US" sz="2800" dirty="0" smtClean="0"/>
              <a:t>     perforation d'un </a:t>
            </a:r>
            <a:r>
              <a:rPr lang="en-US" sz="2800" dirty="0" err="1" smtClean="0"/>
              <a:t>organe</a:t>
            </a:r>
            <a:r>
              <a:rPr lang="en-US" sz="2800" dirty="0" smtClean="0"/>
              <a:t> </a:t>
            </a:r>
            <a:r>
              <a:rPr lang="en-US" sz="2800" dirty="0" err="1" smtClean="0"/>
              <a:t>creux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   </a:t>
            </a:r>
            <a:r>
              <a:rPr lang="en-US" sz="2800" dirty="0" err="1" smtClean="0"/>
              <a:t>iléus</a:t>
            </a:r>
            <a:r>
              <a:rPr lang="en-US" sz="2800" dirty="0" smtClean="0"/>
              <a:t> </a:t>
            </a:r>
            <a:r>
              <a:rPr lang="en-US" sz="2800" dirty="0" err="1" smtClean="0"/>
              <a:t>réflexe</a:t>
            </a:r>
            <a:r>
              <a:rPr lang="en-US" sz="2800" dirty="0" smtClean="0"/>
              <a:t>(distension </a:t>
            </a:r>
            <a:r>
              <a:rPr lang="en-US" sz="2800" dirty="0" err="1" smtClean="0"/>
              <a:t>aérique</a:t>
            </a:r>
            <a:r>
              <a:rPr lang="en-US" sz="2800" dirty="0" smtClean="0"/>
              <a:t> du </a:t>
            </a:r>
            <a:r>
              <a:rPr lang="en-US" sz="2800" dirty="0" err="1" smtClean="0"/>
              <a:t>grêle</a:t>
            </a:r>
            <a:r>
              <a:rPr lang="en-US" sz="2800" dirty="0" smtClean="0"/>
              <a:t> et du </a:t>
            </a:r>
            <a:r>
              <a:rPr lang="en-US" sz="2800" dirty="0" err="1" smtClean="0"/>
              <a:t>côlon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dirty="0" smtClean="0"/>
              <a:t>ECHOGRAPHIE: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err="1" smtClean="0"/>
              <a:t>Épanchements</a:t>
            </a:r>
            <a:r>
              <a:rPr lang="en-US" dirty="0" smtClean="0"/>
              <a:t> </a:t>
            </a:r>
            <a:r>
              <a:rPr lang="en-US" dirty="0" err="1" smtClean="0"/>
              <a:t>péritonéaux</a:t>
            </a:r>
            <a:r>
              <a:rPr lang="en-US" dirty="0" smtClean="0"/>
              <a:t>, </a:t>
            </a:r>
            <a:r>
              <a:rPr lang="en-US" dirty="0" err="1" smtClean="0"/>
              <a:t>abcès</a:t>
            </a: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3810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229600" cy="6553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153400" cy="6096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Introduction</a:t>
            </a:r>
            <a:endParaRPr lang="en-US" smtClean="0"/>
          </a:p>
          <a:p>
            <a:pPr eaLnBrk="1" hangingPunct="1"/>
            <a:r>
              <a:rPr lang="fr-FR" b="1" i="1" smtClean="0"/>
              <a:t>Physiopathologie de la PA</a:t>
            </a:r>
          </a:p>
          <a:p>
            <a:pPr eaLnBrk="1" hangingPunct="1"/>
            <a:r>
              <a:rPr lang="fr-FR" b="1" i="1" smtClean="0"/>
              <a:t>Diagnostic clinique de la PAG.</a:t>
            </a:r>
          </a:p>
          <a:p>
            <a:pPr eaLnBrk="1" hangingPunct="1"/>
            <a:r>
              <a:rPr lang="en-US" b="1" i="1" smtClean="0"/>
              <a:t>Les examens  paracliniques</a:t>
            </a:r>
            <a:endParaRPr lang="fr-FR" b="1" i="1" smtClean="0"/>
          </a:p>
          <a:p>
            <a:pPr eaLnBrk="1" hangingPunct="1"/>
            <a:r>
              <a:rPr lang="en-US" b="1" i="1" smtClean="0"/>
              <a:t>Les formes  cliniques</a:t>
            </a:r>
          </a:p>
          <a:p>
            <a:pPr eaLnBrk="1" hangingPunct="1"/>
            <a:r>
              <a:rPr lang="fr-FR" b="1" i="1" smtClean="0"/>
              <a:t>Etiologies les plus fréquentes PA</a:t>
            </a:r>
          </a:p>
          <a:p>
            <a:pPr eaLnBrk="1" hangingPunct="1"/>
            <a:r>
              <a:rPr lang="fr-FR" b="1" i="1" smtClean="0"/>
              <a:t>Principes du traitement des PA</a:t>
            </a:r>
          </a:p>
          <a:p>
            <a:pPr eaLnBrk="1" hangingPunct="1"/>
            <a:r>
              <a:rPr lang="fr-FR" b="1" i="1" smtClean="0"/>
              <a:t>Bibliographie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Formes cliniques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n-US" sz="2400" b="1" i="1" u="sng" dirty="0"/>
              <a:t>Formes à </a:t>
            </a:r>
            <a:r>
              <a:rPr lang="en-US" sz="2400" b="1" i="1" u="sng" dirty="0" err="1"/>
              <a:t>symptomatologie</a:t>
            </a:r>
            <a:r>
              <a:rPr lang="en-US" sz="2400" b="1" i="1" u="sng" dirty="0"/>
              <a:t> </a:t>
            </a:r>
            <a:r>
              <a:rPr lang="en-US" sz="2400" b="1" i="1" u="sng" dirty="0" err="1"/>
              <a:t>péritonéale</a:t>
            </a:r>
            <a:r>
              <a:rPr lang="en-US" sz="2400" b="1" i="1" u="sng" dirty="0"/>
              <a:t> </a:t>
            </a:r>
            <a:r>
              <a:rPr lang="en-US" sz="2400" b="1" i="1" u="sng" dirty="0" err="1" smtClean="0"/>
              <a:t>atténuée</a:t>
            </a:r>
            <a:endParaRPr lang="en-US" sz="2400" b="1" i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/>
              <a:t>+++chez des patients :</a:t>
            </a:r>
            <a:r>
              <a:rPr lang="en-US" sz="2400" b="1" dirty="0"/>
              <a:t>en </a:t>
            </a:r>
            <a:r>
              <a:rPr lang="en-US" sz="2400" b="1" dirty="0" err="1"/>
              <a:t>mauvais</a:t>
            </a:r>
            <a:r>
              <a:rPr lang="en-US" sz="2400" b="1" dirty="0"/>
              <a:t> </a:t>
            </a:r>
            <a:r>
              <a:rPr lang="en-US" sz="2400" b="1" dirty="0" smtClean="0"/>
              <a:t>EG</a:t>
            </a:r>
            <a:r>
              <a:rPr lang="en-US" sz="2400" dirty="0" smtClean="0"/>
              <a:t>, </a:t>
            </a:r>
            <a:r>
              <a:rPr lang="en-US" sz="2400" dirty="0" err="1" smtClean="0"/>
              <a:t>âgés</a:t>
            </a:r>
            <a:r>
              <a:rPr lang="en-US" sz="2400" dirty="0" smtClean="0"/>
              <a:t>, </a:t>
            </a:r>
            <a:r>
              <a:rPr lang="en-US" sz="2400" dirty="0" err="1" smtClean="0"/>
              <a:t>immunodéprimés</a:t>
            </a: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                                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/>
              <a:t>traités</a:t>
            </a:r>
            <a:r>
              <a:rPr lang="en-US" sz="2400" dirty="0"/>
              <a:t> par des </a:t>
            </a:r>
            <a:r>
              <a:rPr lang="en-US" sz="2400" dirty="0" err="1"/>
              <a:t>corticoïdes</a:t>
            </a:r>
            <a:r>
              <a:rPr lang="en-US" sz="2400" dirty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dirty="0" err="1"/>
              <a:t>atténuation</a:t>
            </a:r>
            <a:r>
              <a:rPr lang="en-US" sz="2400" b="1" dirty="0"/>
              <a:t> des </a:t>
            </a:r>
            <a:r>
              <a:rPr lang="en-US" sz="2400" b="1" dirty="0" err="1"/>
              <a:t>signes</a:t>
            </a:r>
            <a:r>
              <a:rPr lang="en-US" sz="2400" b="1" dirty="0"/>
              <a:t> </a:t>
            </a:r>
            <a:r>
              <a:rPr lang="en-US" sz="2400" b="1" dirty="0" err="1"/>
              <a:t>locaux</a:t>
            </a:r>
            <a:r>
              <a:rPr lang="en-US" sz="2400" b="1" dirty="0"/>
              <a:t> </a:t>
            </a:r>
            <a:r>
              <a:rPr lang="en-US" sz="2400" dirty="0"/>
              <a:t>(contracture </a:t>
            </a:r>
            <a:r>
              <a:rPr lang="en-US" sz="2400" dirty="0" err="1"/>
              <a:t>remplacée</a:t>
            </a:r>
            <a:r>
              <a:rPr lang="en-US" sz="2400" dirty="0"/>
              <a:t> par </a:t>
            </a:r>
            <a:r>
              <a:rPr lang="en-US" sz="2400" dirty="0" err="1"/>
              <a:t>une</a:t>
            </a:r>
            <a:r>
              <a:rPr lang="en-US" sz="2400" dirty="0"/>
              <a:t> douleur et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défense</a:t>
            </a:r>
            <a:r>
              <a:rPr lang="en-US" sz="2400" dirty="0" smtClean="0"/>
              <a:t>).</a:t>
            </a:r>
            <a:endParaRPr lang="en-US" sz="2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dirty="0" err="1" smtClean="0"/>
              <a:t>signes</a:t>
            </a:r>
            <a:r>
              <a:rPr lang="en-US" sz="2400" b="1" dirty="0" smtClean="0"/>
              <a:t> </a:t>
            </a:r>
            <a:r>
              <a:rPr lang="en-US" sz="2400" b="1" dirty="0" err="1"/>
              <a:t>généraux</a:t>
            </a:r>
            <a:r>
              <a:rPr lang="en-US" sz="2400" b="1" dirty="0"/>
              <a:t> </a:t>
            </a:r>
            <a:r>
              <a:rPr lang="en-US" sz="2400" dirty="0" smtClean="0"/>
              <a:t>++++(</a:t>
            </a:r>
            <a:r>
              <a:rPr lang="en-US" sz="2400" dirty="0" err="1" smtClean="0"/>
              <a:t>fièvre,l'état</a:t>
            </a:r>
            <a:r>
              <a:rPr lang="en-US" sz="2400" dirty="0" smtClean="0"/>
              <a:t> </a:t>
            </a:r>
            <a:r>
              <a:rPr lang="en-US" sz="2400" dirty="0" err="1"/>
              <a:t>général</a:t>
            </a:r>
            <a:r>
              <a:rPr lang="en-US" sz="2400" dirty="0"/>
              <a:t>, choc</a:t>
            </a:r>
            <a:r>
              <a:rPr lang="en-US" sz="2400" dirty="0" smtClean="0"/>
              <a:t>)..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b="1" dirty="0"/>
              <a:t>Des </a:t>
            </a:r>
            <a:r>
              <a:rPr lang="en-US" sz="2400" b="1" dirty="0" err="1"/>
              <a:t>signes</a:t>
            </a:r>
            <a:r>
              <a:rPr lang="en-US" sz="2400" b="1" dirty="0"/>
              <a:t> </a:t>
            </a:r>
            <a:r>
              <a:rPr lang="en-US" sz="2400" b="1" dirty="0" err="1"/>
              <a:t>occlusifs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vomissements</a:t>
            </a:r>
            <a:r>
              <a:rPr lang="en-US" sz="2400" dirty="0"/>
              <a:t>, </a:t>
            </a:r>
            <a:r>
              <a:rPr lang="en-US" sz="2400" dirty="0" err="1"/>
              <a:t>météorisme</a:t>
            </a:r>
            <a:r>
              <a:rPr lang="en-US" sz="2400" dirty="0"/>
              <a:t>, </a:t>
            </a:r>
            <a:r>
              <a:rPr lang="en-US" sz="2400" dirty="0" err="1"/>
              <a:t>arrêt</a:t>
            </a:r>
            <a:r>
              <a:rPr lang="en-US" sz="2400" dirty="0"/>
              <a:t> du transit) </a:t>
            </a:r>
            <a:r>
              <a:rPr lang="en-US" sz="2400" dirty="0" err="1"/>
              <a:t>peuvent</a:t>
            </a:r>
            <a:r>
              <a:rPr lang="en-US" sz="2400" dirty="0"/>
              <a:t> </a:t>
            </a:r>
            <a:r>
              <a:rPr lang="en-US" sz="2400" dirty="0" err="1"/>
              <a:t>être</a:t>
            </a:r>
            <a:r>
              <a:rPr lang="en-US" sz="2400" dirty="0"/>
              <a:t> au premier plan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err="1" smtClean="0"/>
              <a:t>TR:douleur</a:t>
            </a:r>
            <a:r>
              <a:rPr lang="en-US" sz="2400" dirty="0" smtClean="0"/>
              <a:t> </a:t>
            </a:r>
            <a:r>
              <a:rPr lang="en-US" sz="2400" dirty="0" err="1" smtClean="0"/>
              <a:t>cul</a:t>
            </a:r>
            <a:r>
              <a:rPr lang="en-US" sz="2400" dirty="0" smtClean="0"/>
              <a:t> de sac de </a:t>
            </a:r>
            <a:r>
              <a:rPr lang="en-US" sz="2400" dirty="0" err="1" smtClean="0"/>
              <a:t>douglas</a:t>
            </a:r>
            <a:endParaRPr lang="en-US" sz="24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DX: ASP,ECHO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err="1" smtClean="0"/>
              <a:t>laparotomie</a:t>
            </a:r>
            <a:r>
              <a:rPr lang="en-US" sz="2400" dirty="0" smtClean="0"/>
              <a:t> </a:t>
            </a:r>
            <a:r>
              <a:rPr lang="en-US" sz="2400" dirty="0" err="1" smtClean="0"/>
              <a:t>exploratrice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doute</a:t>
            </a:r>
            <a:endParaRPr lang="en-US" sz="2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.  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7772400" cy="601980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UcPeriod" startAt="2"/>
              <a:defRPr/>
            </a:pPr>
            <a:r>
              <a:rPr lang="en-US" b="1" i="1" dirty="0" smtClean="0"/>
              <a:t> </a:t>
            </a:r>
            <a:r>
              <a:rPr lang="en-US" sz="2600" b="1" i="1" u="sng" dirty="0" err="1" smtClean="0"/>
              <a:t>Péritonites</a:t>
            </a:r>
            <a:r>
              <a:rPr lang="en-US" sz="2600" b="1" i="1" u="sng" dirty="0" smtClean="0"/>
              <a:t> </a:t>
            </a:r>
            <a:r>
              <a:rPr lang="en-US" sz="2600" b="1" i="1" u="sng" dirty="0" err="1" smtClean="0"/>
              <a:t>localisées</a:t>
            </a:r>
            <a:endParaRPr lang="en-US" sz="2600" b="1" i="1" u="sng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dirty="0" smtClean="0"/>
              <a:t>Le foyer infectieux initial peut-être circonscrit par les organes digestifs voisins limitant la diffusion</a:t>
            </a:r>
            <a:r>
              <a:rPr lang="fr-FR" b="1" i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l'infection</a:t>
            </a:r>
            <a:r>
              <a:rPr lang="en-US" dirty="0" smtClean="0"/>
              <a:t> </a:t>
            </a:r>
            <a:r>
              <a:rPr lang="en-US" dirty="0" err="1" smtClean="0"/>
              <a:t>péritonéale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dirty="0" smtClean="0"/>
              <a:t> </a:t>
            </a:r>
            <a:r>
              <a:rPr lang="fr-FR" b="1" i="1" u="sng" dirty="0" smtClean="0"/>
              <a:t>Clinique: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fr-FR" dirty="0" smtClean="0"/>
              <a:t>syndrome de suppuration profonde: fièvre oscillante,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fr-FR" dirty="0" smtClean="0"/>
              <a:t>faciès terreux et hyperleucocytose à polynucléaires.</a:t>
            </a:r>
          </a:p>
          <a:p>
            <a:pPr eaLnBrk="1" hangingPunct="1">
              <a:defRPr/>
            </a:pPr>
            <a:r>
              <a:rPr lang="fr-FR" dirty="0" smtClean="0"/>
              <a:t>La palpation :une douleur localisée à </a:t>
            </a:r>
          </a:p>
          <a:p>
            <a:pPr eaLnBrk="1" hangingPunct="1">
              <a:defRPr/>
            </a:pPr>
            <a:r>
              <a:rPr lang="fr-FR" dirty="0" smtClean="0"/>
              <a:t>                            creux </a:t>
            </a:r>
            <a:r>
              <a:rPr lang="fr-FR" dirty="0" err="1" smtClean="0"/>
              <a:t>epigastrique</a:t>
            </a:r>
            <a:r>
              <a:rPr lang="fr-FR" dirty="0" smtClean="0"/>
              <a:t> si perforation </a:t>
            </a:r>
            <a:r>
              <a:rPr lang="fr-FR" dirty="0" err="1" smtClean="0"/>
              <a:t>ulcereuse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                            </a:t>
            </a:r>
            <a:r>
              <a:rPr lang="fr-FR" dirty="0" err="1" smtClean="0"/>
              <a:t>region</a:t>
            </a:r>
            <a:r>
              <a:rPr lang="fr-FR" dirty="0" smtClean="0"/>
              <a:t> ombilicale  UGD </a:t>
            </a:r>
            <a:r>
              <a:rPr lang="fr-FR" dirty="0" err="1" smtClean="0"/>
              <a:t>perforee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                            HD si </a:t>
            </a:r>
            <a:r>
              <a:rPr lang="fr-FR" dirty="0" err="1" smtClean="0"/>
              <a:t>peritonite</a:t>
            </a:r>
            <a:r>
              <a:rPr lang="fr-FR" dirty="0" smtClean="0"/>
              <a:t> biliaire, </a:t>
            </a:r>
          </a:p>
          <a:p>
            <a:pPr eaLnBrk="1" hangingPunct="1">
              <a:defRPr/>
            </a:pPr>
            <a:r>
              <a:rPr lang="fr-FR" dirty="0" smtClean="0"/>
              <a:t>                            FID  si </a:t>
            </a:r>
            <a:r>
              <a:rPr lang="fr-FR" dirty="0" err="1" smtClean="0"/>
              <a:t>peritonite</a:t>
            </a:r>
            <a:r>
              <a:rPr lang="fr-FR" dirty="0" smtClean="0"/>
              <a:t> appendiculaire</a:t>
            </a:r>
          </a:p>
          <a:p>
            <a:pPr eaLnBrk="1" hangingPunct="1">
              <a:defRPr/>
            </a:pPr>
            <a:r>
              <a:rPr lang="fr-FR" dirty="0" smtClean="0"/>
              <a:t>                            FIG si </a:t>
            </a:r>
            <a:r>
              <a:rPr lang="fr-FR" dirty="0" err="1" smtClean="0"/>
              <a:t>diverticulite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                            hypogastre rupture d’un </a:t>
            </a:r>
            <a:r>
              <a:rPr lang="fr-FR" dirty="0" err="1" smtClean="0"/>
              <a:t>pyosalpynx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fr-FR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fr-FR" sz="3200" b="1" i="1" smtClean="0"/>
              <a:t>Etiologies les plus ++ des PAG</a:t>
            </a:r>
            <a:endParaRPr lang="en-US" sz="32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658813"/>
          <a:ext cx="9220200" cy="618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2743200"/>
                <a:gridCol w="2514600"/>
                <a:gridCol w="2133600"/>
              </a:tblGrid>
              <a:tr h="437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CLINIQUE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392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Perforation  </a:t>
                      </a:r>
                      <a:r>
                        <a:rPr lang="en-US" b="1" dirty="0" err="1" smtClean="0"/>
                        <a:t>d’UGD</a:t>
                      </a:r>
                      <a:endParaRPr lang="en-US" b="1" dirty="0" smtClean="0"/>
                    </a:p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Perforation UG</a:t>
                      </a:r>
                    </a:p>
                    <a:p>
                      <a:r>
                        <a:rPr lang="en-US" dirty="0" smtClean="0"/>
                        <a:t>Perforation UD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Siège: la face </a:t>
                      </a:r>
                      <a:r>
                        <a:rPr lang="fr-FR" dirty="0" err="1" smtClean="0"/>
                        <a:t>ant</a:t>
                      </a:r>
                      <a:r>
                        <a:rPr lang="fr-FR" dirty="0" smtClean="0"/>
                        <a:t> ou sup du bulbe duodénal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2" pitchFamily="18" charset="2"/>
                        <a:buNone/>
                      </a:pPr>
                      <a:r>
                        <a:rPr lang="fr-FR" dirty="0" smtClean="0"/>
                        <a:t>ATCD d’UGD</a:t>
                      </a:r>
                    </a:p>
                    <a:p>
                      <a:pPr>
                        <a:buFont typeface="Wingdings 2" pitchFamily="18" charset="2"/>
                        <a:buNone/>
                      </a:pPr>
                      <a:r>
                        <a:rPr lang="fr-FR" dirty="0" smtClean="0"/>
                        <a:t> Prise d’AINS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douleur épigastrique en coup de poignard..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Pneumopéritoine</a:t>
                      </a:r>
                    </a:p>
                    <a:p>
                      <a:r>
                        <a:rPr lang="fr-FR" dirty="0" smtClean="0"/>
                        <a:t>dans 50 à 75 %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0727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 </a:t>
                      </a:r>
                      <a:r>
                        <a:rPr lang="en-US" b="1" dirty="0" err="1" smtClean="0"/>
                        <a:t>péritonite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appendiculaire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i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sz="1800" b="1" i="1" dirty="0" err="1" smtClean="0">
                          <a:solidFill>
                            <a:srgbClr val="000000"/>
                          </a:solidFill>
                        </a:rPr>
                        <a:t>Generalisee</a:t>
                      </a:r>
                      <a:r>
                        <a:rPr lang="fr-FR" sz="1800" b="1" i="1" dirty="0" smtClean="0">
                          <a:solidFill>
                            <a:srgbClr val="000000"/>
                          </a:solidFill>
                        </a:rPr>
                        <a:t> d’</a:t>
                      </a:r>
                      <a:r>
                        <a:rPr lang="fr-FR" sz="1800" b="1" i="1" dirty="0" err="1" smtClean="0">
                          <a:solidFill>
                            <a:srgbClr val="000000"/>
                          </a:solidFill>
                        </a:rPr>
                        <a:t>emblee</a:t>
                      </a:r>
                      <a:endParaRPr lang="fr-FR" sz="1800" b="1" i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sz="1800" b="1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800" b="1" i="1" dirty="0" err="1" smtClean="0">
                          <a:solidFill>
                            <a:srgbClr val="000000"/>
                          </a:solidFill>
                        </a:rPr>
                        <a:t>abces</a:t>
                      </a:r>
                      <a:r>
                        <a:rPr lang="fr-FR" sz="1800" b="1" i="1" dirty="0" smtClean="0">
                          <a:solidFill>
                            <a:srgbClr val="000000"/>
                          </a:solidFill>
                        </a:rPr>
                        <a:t> appendiculaire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patient jeune +++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douleur FID(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rebuchet MS" pitchFamily="34" charset="0"/>
                          <a:cs typeface="Arial" pitchFamily="34" charset="0"/>
                        </a:rPr>
                        <a:t>point de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Trebuchet MS" pitchFamily="34" charset="0"/>
                          <a:cs typeface="Arial" pitchFamily="34" charset="0"/>
                        </a:rPr>
                        <a:t>charles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800" dirty="0" err="1" smtClean="0">
                          <a:solidFill>
                            <a:srgbClr val="000000"/>
                          </a:solidFill>
                          <a:latin typeface="Trebuchet MS" pitchFamily="34" charset="0"/>
                          <a:cs typeface="Arial" pitchFamily="34" charset="0"/>
                        </a:rPr>
                        <a:t>McBurney</a:t>
                      </a:r>
                      <a:r>
                        <a:rPr lang="fr-FR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Vss</a:t>
                      </a:r>
                      <a:r>
                        <a:rPr lang="fr-FR" dirty="0" smtClean="0"/>
                        <a:t> dans 75%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Fievre</a:t>
                      </a:r>
                      <a:r>
                        <a:rPr lang="fr-FR" dirty="0" smtClean="0"/>
                        <a:t> 38</a:t>
                      </a:r>
                      <a:r>
                        <a:rPr lang="en-US" altLang="zh-CN" sz="1800" dirty="0" smtClean="0">
                          <a:latin typeface="Trebuchet MS" pitchFamily="34" charset="0"/>
                        </a:rPr>
                        <a:t>℃,</a:t>
                      </a:r>
                      <a:r>
                        <a:rPr lang="en-US" sz="1800" dirty="0" err="1" smtClean="0">
                          <a:latin typeface="Trebuchet MS" pitchFamily="34" charset="0"/>
                        </a:rPr>
                        <a:t>Pouls</a:t>
                      </a:r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CLINIQUE+++</a:t>
                      </a:r>
                    </a:p>
                    <a:p>
                      <a:r>
                        <a:rPr lang="en-US" dirty="0" err="1" smtClean="0"/>
                        <a:t>Hyperleucocytose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ECHO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26279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0000"/>
                          </a:solidFill>
                        </a:rPr>
                        <a:t>PERFORATIONS JEJUNO-</a:t>
                      </a:r>
                      <a:r>
                        <a:rPr lang="fr-FR" b="1" dirty="0" smtClean="0">
                          <a:solidFill>
                            <a:srgbClr val="FFFFFF"/>
                          </a:solidFill>
                        </a:rPr>
                        <a:t>ILEALES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Entérite</a:t>
                      </a:r>
                      <a:r>
                        <a:rPr lang="fr-FR" sz="18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aigue nécrosante</a:t>
                      </a:r>
                    </a:p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TBC, </a:t>
                      </a: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</a:rPr>
                        <a:t>Crohn</a:t>
                      </a:r>
                      <a:r>
                        <a:rPr lang="fr-FR" sz="1800" b="0" baseline="0" dirty="0" err="1" smtClean="0">
                          <a:solidFill>
                            <a:srgbClr val="000000"/>
                          </a:solidFill>
                        </a:rPr>
                        <a:t>,typhoide</a:t>
                      </a:r>
                      <a:endParaRPr lang="fr-FR" sz="1800" b="0" i="1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Infarctus </a:t>
                      </a: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</a:rPr>
                        <a:t>mésenterique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</a:p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Strangulations (volvulus ou 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bride),</a:t>
                      </a:r>
                      <a:r>
                        <a:rPr lang="fr-FR" sz="18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trauma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,…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Douleurs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abdominales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Vss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Troubles du transit</a:t>
                      </a:r>
                    </a:p>
                    <a:p>
                      <a:r>
                        <a:rPr lang="en-US" dirty="0" err="1" smtClean="0"/>
                        <a:t>Varie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pathologie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ASP,</a:t>
                      </a:r>
                    </a:p>
                    <a:p>
                      <a:r>
                        <a:rPr lang="en-US" dirty="0" smtClean="0"/>
                        <a:t>ECHO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6400801" y="46482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3350"/>
          </a:xfrm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678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3124200"/>
                <a:gridCol w="1828800"/>
              </a:tblGrid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/>
                        <a:t>La </a:t>
                      </a:r>
                      <a:r>
                        <a:rPr lang="en-US" sz="1800" b="1" i="1" dirty="0" err="1" smtClean="0"/>
                        <a:t>péritonite</a:t>
                      </a:r>
                      <a:r>
                        <a:rPr lang="en-US" sz="1800" b="1" i="1" dirty="0" smtClean="0"/>
                        <a:t> </a:t>
                      </a:r>
                      <a:r>
                        <a:rPr lang="en-US" sz="1800" b="1" i="1" dirty="0" err="1" smtClean="0"/>
                        <a:t>d’origine</a:t>
                      </a:r>
                      <a:r>
                        <a:rPr lang="en-US" sz="1800" b="1" i="1" dirty="0" smtClean="0"/>
                        <a:t> </a:t>
                      </a:r>
                      <a:r>
                        <a:rPr lang="en-US" sz="1800" b="1" i="1" dirty="0" err="1" smtClean="0"/>
                        <a:t>colique</a:t>
                      </a:r>
                      <a:endParaRPr lang="en-US" sz="1800" b="1" i="1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adulte + 50 ans.</a:t>
                      </a:r>
                    </a:p>
                    <a:p>
                      <a:r>
                        <a:rPr lang="fr-FR" b="0" dirty="0" smtClean="0">
                          <a:solidFill>
                            <a:srgbClr val="000000"/>
                          </a:solidFill>
                        </a:rPr>
                        <a:t>-Sigmoidite diverticulaire+++</a:t>
                      </a:r>
                    </a:p>
                    <a:p>
                      <a:r>
                        <a:rPr lang="fr-FR" b="0" dirty="0" smtClean="0">
                          <a:solidFill>
                            <a:srgbClr val="000000"/>
                          </a:solidFill>
                        </a:rPr>
                        <a:t>-K colique</a:t>
                      </a:r>
                      <a:r>
                        <a:rPr lang="fr-FR" b="0" dirty="0" smtClean="0">
                          <a:solidFill>
                            <a:srgbClr val="000000"/>
                          </a:solidFill>
                        </a:rPr>
                        <a:t>+++</a:t>
                      </a:r>
                      <a:endParaRPr lang="fr-FR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b="0" dirty="0" smtClean="0">
                          <a:solidFill>
                            <a:srgbClr val="000000"/>
                          </a:solidFill>
                        </a:rPr>
                        <a:t>-Autres : fécalome, volvulus, hernie étranglée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Gravissime!!!</a:t>
                      </a:r>
                    </a:p>
                    <a:p>
                      <a:endParaRPr lang="fr-FR" sz="18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FFGFLC+Wingdings" charset="0"/>
                        </a:rPr>
                        <a:t>!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Péritonite stercorale</a:t>
                      </a:r>
                    </a:p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FFGFLC+Wingdings" charset="0"/>
                        </a:rPr>
                        <a:t>!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Douleurs </a:t>
                      </a: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</a:rPr>
                        <a:t>abd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 diffuses</a:t>
                      </a:r>
                    </a:p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FFGFLC+Wingdings" charset="0"/>
                        </a:rPr>
                        <a:t>!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Choc toxi-infectieux -T°39°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Signes de choc</a:t>
                      </a:r>
                    </a:p>
                    <a:p>
                      <a:endParaRPr lang="fr-FR" sz="18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ASP:</a:t>
                      </a:r>
                      <a:r>
                        <a:rPr lang="fr-FR" sz="18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</a:rPr>
                        <a:t>pneumopéritoine important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/>
                        <a:t>La </a:t>
                      </a:r>
                      <a:r>
                        <a:rPr lang="en-US" sz="1800" b="1" i="1" dirty="0" err="1" smtClean="0"/>
                        <a:t>péritonite</a:t>
                      </a:r>
                      <a:r>
                        <a:rPr lang="en-US" sz="1800" b="1" i="1" dirty="0" smtClean="0"/>
                        <a:t> </a:t>
                      </a:r>
                      <a:r>
                        <a:rPr lang="en-US" sz="1800" b="1" i="1" dirty="0" err="1" smtClean="0"/>
                        <a:t>d’origine</a:t>
                      </a:r>
                      <a:r>
                        <a:rPr lang="en-US" sz="1800" b="1" i="1" dirty="0" smtClean="0"/>
                        <a:t> </a:t>
                      </a:r>
                      <a:r>
                        <a:rPr lang="en-US" sz="1800" b="1" i="1" dirty="0" err="1" smtClean="0"/>
                        <a:t>génitale</a:t>
                      </a:r>
                      <a:endParaRPr lang="en-US" sz="1800" b="1" i="1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Diffusion </a:t>
                      </a:r>
                      <a:r>
                        <a:rPr lang="en-US" dirty="0" err="1" smtClean="0"/>
                        <a:t>ou</a:t>
                      </a:r>
                      <a:r>
                        <a:rPr lang="en-US" dirty="0" smtClean="0"/>
                        <a:t> rupture </a:t>
                      </a:r>
                      <a:r>
                        <a:rPr lang="en-US" dirty="0" err="1" smtClean="0"/>
                        <a:t>d’une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salpingite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Perforation</a:t>
                      </a:r>
                      <a:r>
                        <a:rPr lang="en-US" baseline="0" dirty="0" smtClean="0"/>
                        <a:t> uterine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femme en période d’</a:t>
                      </a:r>
                    </a:p>
                    <a:p>
                      <a:r>
                        <a:rPr lang="fr-FR" dirty="0" smtClean="0"/>
                        <a:t>activité génitale. </a:t>
                      </a:r>
                    </a:p>
                    <a:p>
                      <a:r>
                        <a:rPr lang="fr-FR" dirty="0" smtClean="0"/>
                        <a:t> TV,TR </a:t>
                      </a:r>
                      <a:r>
                        <a:rPr lang="fr-FR" dirty="0" err="1" smtClean="0"/>
                        <a:t>tres</a:t>
                      </a:r>
                      <a:r>
                        <a:rPr lang="fr-FR" baseline="0" dirty="0" smtClean="0"/>
                        <a:t> douloureux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difficile avant une exploration chirurgicale.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/>
                        <a:t>La </a:t>
                      </a:r>
                      <a:r>
                        <a:rPr lang="en-US" sz="1800" b="1" i="1" dirty="0" err="1" smtClean="0"/>
                        <a:t>péritonite</a:t>
                      </a:r>
                      <a:r>
                        <a:rPr lang="en-US" sz="1800" b="1" i="1" dirty="0" smtClean="0"/>
                        <a:t> </a:t>
                      </a:r>
                      <a:r>
                        <a:rPr lang="en-US" sz="1800" b="1" i="1" dirty="0" err="1" smtClean="0"/>
                        <a:t>biliaire</a:t>
                      </a:r>
                      <a:endParaRPr lang="en-US" sz="1800" b="1" i="1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lithiase vésiculaire évoluée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++femmes obese  +50ans</a:t>
                      </a:r>
                    </a:p>
                    <a:p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sympt:cholécystite</a:t>
                      </a:r>
                      <a:r>
                        <a:rPr lang="fr-FR" dirty="0" smtClean="0"/>
                        <a:t> aiguë +un </a:t>
                      </a:r>
                      <a:r>
                        <a:rPr lang="fr-FR" dirty="0" err="1" smtClean="0"/>
                        <a:t>sub</a:t>
                      </a:r>
                      <a:r>
                        <a:rPr lang="fr-FR" dirty="0" smtClean="0"/>
                        <a:t>- ictère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échographie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péritonites post opératoires </a:t>
                      </a:r>
                      <a:r>
                        <a:rPr lang="fr-FR" dirty="0" smtClean="0"/>
                        <a:t>: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désunion d’une anastomose digestive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gravissimes, </a:t>
                      </a:r>
                      <a:r>
                        <a:rPr lang="fr-FR" dirty="0" err="1" smtClean="0"/>
                        <a:t>srt</a:t>
                      </a:r>
                      <a:r>
                        <a:rPr lang="fr-FR" dirty="0" smtClean="0"/>
                        <a:t> si terrain débilité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mortalité peut </a:t>
                      </a:r>
                      <a:r>
                        <a:rPr lang="en-US" dirty="0" err="1" smtClean="0"/>
                        <a:t>atteindre</a:t>
                      </a:r>
                      <a:r>
                        <a:rPr lang="en-US" dirty="0" smtClean="0"/>
                        <a:t> 50 %.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ATCD+++</a:t>
                      </a:r>
                    </a:p>
                    <a:p>
                      <a:r>
                        <a:rPr lang="en-US" dirty="0" smtClean="0"/>
                        <a:t>ASP</a:t>
                      </a:r>
                    </a:p>
                    <a:p>
                      <a:r>
                        <a:rPr lang="en-US" dirty="0" smtClean="0"/>
                        <a:t>ECHO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Peritonites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manoeuvres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dx</a:t>
                      </a:r>
                      <a:r>
                        <a:rPr lang="en-US" baseline="0" dirty="0" smtClean="0"/>
                        <a:t> et </a:t>
                      </a:r>
                      <a:r>
                        <a:rPr lang="en-US" baseline="0" dirty="0" err="1" smtClean="0"/>
                        <a:t>therapeutique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i="1" smtClean="0"/>
              <a:t>Principes du traitement des péritonites infectieuses généralisées</a:t>
            </a:r>
            <a:endParaRPr lang="en-US" sz="28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PEC d’une PAG est d’abord </a:t>
            </a:r>
            <a:r>
              <a:rPr lang="en-US" smtClean="0"/>
              <a:t>médicale 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Faire attention aux antalgiques!!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Il s’agit de la </a:t>
            </a:r>
            <a:r>
              <a:rPr lang="fr-FR" sz="3200" b="1" i="1" smtClean="0"/>
              <a:t>réanimation</a:t>
            </a:r>
            <a:r>
              <a:rPr lang="fr-FR" smtClean="0"/>
              <a:t>:</a:t>
            </a:r>
          </a:p>
          <a:p>
            <a:pPr>
              <a:buFontTx/>
              <a:buChar char="-"/>
            </a:pPr>
            <a:r>
              <a:rPr lang="fr-FR" smtClean="0"/>
              <a:t>SNG d’aspiration</a:t>
            </a:r>
          </a:p>
          <a:p>
            <a:pPr>
              <a:buFontTx/>
              <a:buChar char="-"/>
            </a:pPr>
            <a:r>
              <a:rPr lang="fr-FR" smtClean="0"/>
              <a:t>Sonde urinaire pour surveiller la diurèse</a:t>
            </a:r>
          </a:p>
          <a:p>
            <a:pPr>
              <a:buFontTx/>
              <a:buChar char="-"/>
            </a:pPr>
            <a:r>
              <a:rPr lang="fr-FR" smtClean="0"/>
              <a:t>Voie veineuse pour </a:t>
            </a:r>
            <a:r>
              <a:rPr lang="en-US" smtClean="0"/>
              <a:t>la rééquilibration hydroélectrolytique</a:t>
            </a:r>
          </a:p>
          <a:p>
            <a:pPr>
              <a:buFontTx/>
              <a:buChar char="-"/>
            </a:pPr>
            <a:r>
              <a:rPr lang="en-US" smtClean="0"/>
              <a:t>ATBrapie </a:t>
            </a:r>
            <a:r>
              <a:rPr lang="fr-FR" smtClean="0"/>
              <a:t>à large spectre, active sur les germes anaérobies, aérobies  et sur les Gram négatifs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95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i="1" smtClean="0"/>
              <a:t>Principes du traitement chirurgical</a:t>
            </a:r>
            <a:r>
              <a:rPr lang="en-US" smtClean="0"/>
              <a:t>: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fr-FR" smtClean="0"/>
              <a:t>-Voie d'abord adaptée (laparotomie médiane ou dans certains cas coelioscopie) permettant toujours une exploration complète de la cavité péritonéale et le traitement de la cause de la péritonite.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-  Toilette péritonéale, après réalisation de prélèvements bactériologiques intrapéritonéaux, utilisant de nombreux litres de sérum chaud avec ou sans antiseptiques.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-  Drainage large, intéressant les zones déclives de la cavité péritonéale.</a:t>
            </a:r>
          </a:p>
          <a:p>
            <a:pPr>
              <a:buFontTx/>
              <a:buChar char="-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sz="3600" b="1" i="1" smtClean="0"/>
              <a:t>Traitement par pathologies:</a:t>
            </a:r>
            <a:r>
              <a:rPr lang="en-US" sz="2400" b="1" i="1" smtClean="0"/>
              <a:t/>
            </a:r>
            <a:br>
              <a:rPr lang="en-US" sz="2400" b="1" i="1" smtClean="0"/>
            </a:b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248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b="1" i="1" dirty="0" smtClean="0"/>
              <a:t>Perforation d’ UDG: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dirty="0" smtClean="0"/>
              <a:t>la suture de l’ulcère souvent réalisé</a:t>
            </a:r>
          </a:p>
          <a:p>
            <a:pPr>
              <a:defRPr/>
            </a:pPr>
            <a:r>
              <a:rPr lang="fr-FR" dirty="0" smtClean="0"/>
              <a:t>un lavage de la cavité péritonéale </a:t>
            </a:r>
          </a:p>
          <a:p>
            <a:pPr>
              <a:defRPr/>
            </a:pPr>
            <a:r>
              <a:rPr lang="fr-FR" b="1" dirty="0" smtClean="0"/>
              <a:t>méthode de Taylor</a:t>
            </a:r>
            <a:r>
              <a:rPr lang="fr-FR" dirty="0" smtClean="0"/>
              <a:t>: Un traitement médical, associant réanimation hydro-électrolytique, aspiration digestive+</a:t>
            </a:r>
            <a:r>
              <a:rPr lang="fr-FR" dirty="0" err="1" smtClean="0"/>
              <a:t>ATBantibiothérapie</a:t>
            </a:r>
            <a:r>
              <a:rPr lang="fr-FR" dirty="0" smtClean="0"/>
              <a:t> à large spectre +TTT antiulcéreux </a:t>
            </a:r>
            <a:r>
              <a:rPr lang="fr-FR" dirty="0" smtClean="0"/>
              <a:t> </a:t>
            </a:r>
            <a:endParaRPr lang="fr-FR" dirty="0" smtClean="0"/>
          </a:p>
          <a:p>
            <a:pPr>
              <a:defRPr/>
            </a:pPr>
            <a:r>
              <a:rPr lang="fr-FR" sz="2400" dirty="0" smtClean="0">
                <a:solidFill>
                  <a:srgbClr val="000000"/>
                </a:solidFill>
              </a:rPr>
              <a:t>parfois traitement radical </a:t>
            </a:r>
            <a:r>
              <a:rPr lang="fr-FR" sz="2400" dirty="0" smtClean="0">
                <a:solidFill>
                  <a:srgbClr val="000000"/>
                </a:solidFill>
              </a:rPr>
              <a:t>de l’ulcère</a:t>
            </a:r>
            <a:r>
              <a:rPr lang="fr-FR" sz="2400" dirty="0" smtClean="0">
                <a:solidFill>
                  <a:srgbClr val="000000"/>
                </a:solidFill>
              </a:rPr>
              <a:t>: vagotomie ou </a:t>
            </a:r>
            <a:r>
              <a:rPr lang="fr-FR" sz="2400" dirty="0" smtClean="0">
                <a:solidFill>
                  <a:srgbClr val="000000"/>
                </a:solidFill>
              </a:rPr>
              <a:t>gastrectomie</a:t>
            </a: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b="1" dirty="0" smtClean="0"/>
              <a:t>Péritonites </a:t>
            </a:r>
            <a:r>
              <a:rPr lang="en-US" b="1" dirty="0" err="1" smtClean="0"/>
              <a:t>appendiculaires</a:t>
            </a:r>
            <a:r>
              <a:rPr lang="en-US" b="1" dirty="0" smtClean="0"/>
              <a:t>: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dirty="0" smtClean="0"/>
              <a:t>une appendicectomie complétée 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dirty="0" smtClean="0"/>
              <a:t>lavage de la cavité </a:t>
            </a:r>
            <a:r>
              <a:rPr lang="en-US" dirty="0" err="1" smtClean="0"/>
              <a:t>péritonéale</a:t>
            </a:r>
            <a:r>
              <a:rPr lang="en-US" dirty="0" smtClean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0955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fr-FR" b="1" dirty="0" smtClean="0"/>
              <a:t>Péritonites coliques - péritonites par sigmoïdites compliquées: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dirty="0" smtClean="0"/>
              <a:t>résection de la partie colique malade 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dirty="0" smtClean="0"/>
              <a:t>Anastomose +protection par une </a:t>
            </a:r>
            <a:r>
              <a:rPr lang="en-US" dirty="0" smtClean="0"/>
              <a:t>Colostomie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fr-FR" dirty="0" smtClean="0"/>
              <a:t>intervention avec colostomie selon Hartmann</a:t>
            </a:r>
          </a:p>
          <a:p>
            <a:pPr>
              <a:buFont typeface="Wingdings 2" pitchFamily="18" charset="2"/>
              <a:buNone/>
              <a:defRPr/>
            </a:pPr>
            <a:endParaRPr lang="fr-FR" dirty="0" smtClean="0"/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fr-FR" b="1" i="1" dirty="0" smtClean="0"/>
              <a:t>Les péritonites par perforations du grêle</a:t>
            </a:r>
            <a:endParaRPr lang="en-US" b="1" i="1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fr-FR" dirty="0" smtClean="0"/>
              <a:t>    PEC </a:t>
            </a:r>
            <a:r>
              <a:rPr lang="fr-FR" dirty="0" err="1" smtClean="0"/>
              <a:t>depend</a:t>
            </a:r>
            <a:r>
              <a:rPr lang="fr-FR" dirty="0" smtClean="0"/>
              <a:t> de l’</a:t>
            </a:r>
            <a:r>
              <a:rPr lang="fr-FR" dirty="0" err="1" smtClean="0"/>
              <a:t>etiologie</a:t>
            </a:r>
            <a:endParaRPr lang="fr-FR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fr-FR" dirty="0" err="1" smtClean="0"/>
              <a:t>Resection</a:t>
            </a:r>
            <a:r>
              <a:rPr lang="fr-FR" dirty="0" smtClean="0"/>
              <a:t>-anastomose ou </a:t>
            </a:r>
            <a:r>
              <a:rPr lang="fr-FR" dirty="0" err="1" smtClean="0"/>
              <a:t>stomie</a:t>
            </a:r>
            <a:endParaRPr lang="fr-FR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fr-FR" dirty="0" smtClean="0"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b="1" dirty="0" err="1" smtClean="0"/>
              <a:t>Péritonites</a:t>
            </a:r>
            <a:r>
              <a:rPr lang="en-US" b="1" dirty="0" smtClean="0"/>
              <a:t> </a:t>
            </a:r>
            <a:r>
              <a:rPr lang="en-US" b="1" dirty="0" err="1" smtClean="0"/>
              <a:t>biliaires</a:t>
            </a:r>
            <a:r>
              <a:rPr lang="en-US" b="1" dirty="0" smtClean="0"/>
              <a:t>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cholécystectomie</a:t>
            </a:r>
            <a:r>
              <a:rPr lang="en-US" dirty="0" smtClean="0"/>
              <a:t> </a:t>
            </a:r>
            <a:r>
              <a:rPr lang="fr-FR" dirty="0" smtClean="0"/>
              <a:t>réalisée par laparotomie ou laparoscopie</a:t>
            </a:r>
            <a:endParaRPr lang="en-US" dirty="0" smtClean="0"/>
          </a:p>
          <a:p>
            <a:pPr marL="514350" indent="-514350">
              <a:buFont typeface="+mj-lt"/>
              <a:buAutoNum type="arabicPeriod" startAt="4"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fr-FR" smtClean="0"/>
              <a:t>REFERENCES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“Evaluation and Management of Secondary Peritonitis.” American Family Physician 54 (October 1996):  1724+.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Subacute</a:t>
            </a:r>
            <a:r>
              <a:rPr lang="en-US" sz="2400" dirty="0" smtClean="0"/>
              <a:t> Bacterial Peritonitis:  Diagnosis and Treatment.” American Family Physician 52 (August 1995): 645.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/>
              <a:t>Isselbacher</a:t>
            </a:r>
            <a:r>
              <a:rPr lang="en-US" sz="2400" dirty="0" smtClean="0"/>
              <a:t>, Kurt J., and Alan Epstein.  “</a:t>
            </a:r>
            <a:r>
              <a:rPr lang="en-US" sz="2400" dirty="0" err="1" smtClean="0"/>
              <a:t>Diverticular</a:t>
            </a:r>
            <a:r>
              <a:rPr lang="en-US" sz="2400" dirty="0" smtClean="0"/>
              <a:t>, Vascular, and Other Disorders of the Intestinal and Peritoneum.” In Harrison’s Principles of Internal Medicine, ed. Anthony S. </a:t>
            </a:r>
            <a:r>
              <a:rPr lang="en-US" sz="2400" dirty="0" err="1" smtClean="0"/>
              <a:t>Fauci</a:t>
            </a:r>
            <a:r>
              <a:rPr lang="en-US" sz="2400" dirty="0" smtClean="0"/>
              <a:t>, et al. New York:  McGraw-Hill, 1997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 </a:t>
            </a:r>
          </a:p>
          <a:p>
            <a:pPr>
              <a:lnSpc>
                <a:spcPct val="90000"/>
              </a:lnSpc>
              <a:defRPr/>
            </a:pPr>
            <a:endParaRPr lang="fr-FR" sz="2400" dirty="0" smtClean="0">
              <a:latin typeface="Arial" pitchFamily="34" charset="0"/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 err="1" smtClean="0"/>
              <a:t>Platell</a:t>
            </a:r>
            <a:r>
              <a:rPr lang="en-US" dirty="0" smtClean="0"/>
              <a:t> C., </a:t>
            </a:r>
            <a:r>
              <a:rPr lang="en-US" dirty="0" err="1" smtClean="0"/>
              <a:t>Papadimitiriou</a:t>
            </a:r>
            <a:r>
              <a:rPr lang="en-US" dirty="0" smtClean="0"/>
              <a:t> J M., Hall J.C.  The Influence of </a:t>
            </a:r>
            <a:r>
              <a:rPr lang="en-US" dirty="0" err="1" smtClean="0"/>
              <a:t>Lavage</a:t>
            </a:r>
            <a:r>
              <a:rPr lang="en-US" dirty="0" smtClean="0"/>
              <a:t> Fluid on Peritonitis.  Journal of American College </a:t>
            </a:r>
            <a:r>
              <a:rPr lang="en-US" dirty="0" err="1" smtClean="0"/>
              <a:t>Surg</a:t>
            </a:r>
            <a:r>
              <a:rPr lang="en-US" dirty="0" smtClean="0"/>
              <a:t> 2000; 191: 672-680. 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dirty="0" smtClean="0"/>
              <a:t>Edmond </a:t>
            </a:r>
            <a:r>
              <a:rPr lang="en-US" dirty="0" err="1" smtClean="0"/>
              <a:t>Bertrand.urgences</a:t>
            </a:r>
            <a:r>
              <a:rPr lang="en-US" dirty="0" smtClean="0"/>
              <a:t> </a:t>
            </a:r>
            <a:r>
              <a:rPr lang="en-US" dirty="0" err="1" smtClean="0"/>
              <a:t>medicales</a:t>
            </a:r>
            <a:r>
              <a:rPr lang="en-US" dirty="0" smtClean="0"/>
              <a:t> en </a:t>
            </a:r>
            <a:r>
              <a:rPr lang="en-US" dirty="0" err="1" smtClean="0"/>
              <a:t>afrique</a:t>
            </a:r>
            <a:r>
              <a:rPr lang="en-US" dirty="0" smtClean="0"/>
              <a:t> 1984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en-US" sz="9600" smtClean="0"/>
              <a:t>MERCI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Les péritonites aigues définies comme une inflammation aigue de la totalité ou d’une partie de la séreuse péritonéale ; sans qu’il n’y ait obligatoirement d’infection.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Elles peuvent </a:t>
            </a:r>
            <a:r>
              <a:rPr lang="fr-FR" dirty="0" err="1" smtClean="0"/>
              <a:t>etre</a:t>
            </a:r>
            <a:r>
              <a:rPr lang="fr-FR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         - </a:t>
            </a:r>
            <a:r>
              <a:rPr lang="en-US" b="1" i="1" dirty="0" err="1" smtClean="0"/>
              <a:t>généralisées</a:t>
            </a:r>
            <a:r>
              <a:rPr lang="en-US" b="1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b="1" i="1" dirty="0" err="1" smtClean="0"/>
              <a:t>localisées</a:t>
            </a:r>
            <a:r>
              <a:rPr lang="en-US" i="1" dirty="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i="1" dirty="0" smtClean="0"/>
              <a:t>         - Primitives,  </a:t>
            </a:r>
            <a:r>
              <a:rPr lang="en-US" b="1" i="1" dirty="0" err="1" smtClean="0"/>
              <a:t>ou</a:t>
            </a:r>
            <a:r>
              <a:rPr lang="en-US" b="1" i="1" dirty="0" smtClean="0"/>
              <a:t> </a:t>
            </a:r>
            <a:r>
              <a:rPr lang="en-US" b="1" i="1" dirty="0" err="1" smtClean="0"/>
              <a:t>secondaires</a:t>
            </a:r>
            <a:r>
              <a:rPr lang="en-US" b="1" i="1" dirty="0" smtClean="0"/>
              <a:t>.</a:t>
            </a:r>
            <a:endParaRPr lang="en-US" i="1" dirty="0" smtClean="0"/>
          </a:p>
          <a:p>
            <a:pPr eaLnBrk="1" hangingPunct="1">
              <a:buFont typeface="Wingdings 2" pitchFamily="18" charset="2"/>
              <a:buNone/>
            </a:pPr>
            <a:endParaRPr lang="fr-FR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33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FR" dirty="0" smtClean="0"/>
          </a:p>
          <a:p>
            <a:pPr eaLnBrk="1" hangingPunct="1">
              <a:buFont typeface="Wingdings 2" pitchFamily="18" charset="2"/>
              <a:buNone/>
            </a:pPr>
            <a:endParaRPr lang="fr-F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fr-FR" dirty="0" smtClean="0"/>
              <a:t>Le </a:t>
            </a:r>
            <a:r>
              <a:rPr lang="fr-FR" dirty="0" smtClean="0"/>
              <a:t>péritoine est une membrane séreuse vascularisée et innervée comportant </a:t>
            </a:r>
            <a:r>
              <a:rPr lang="fr-FR" i="1" dirty="0" smtClean="0"/>
              <a:t>deux </a:t>
            </a:r>
            <a:r>
              <a:rPr lang="en-US" i="1" dirty="0" err="1" smtClean="0"/>
              <a:t>feuillets</a:t>
            </a:r>
            <a:r>
              <a:rPr lang="en-US" i="1" dirty="0" smtClean="0"/>
              <a:t> </a:t>
            </a:r>
            <a:r>
              <a:rPr lang="en-US" dirty="0" smtClean="0"/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dirty="0" smtClean="0"/>
              <a:t>-</a:t>
            </a:r>
            <a:r>
              <a:rPr lang="fr-FR" i="1" dirty="0" smtClean="0"/>
              <a:t>un feuillet viscéral enveloppant entièrement ou partiellement tous les organes </a:t>
            </a:r>
            <a:r>
              <a:rPr lang="en-US" i="1" dirty="0" err="1" smtClean="0"/>
              <a:t>digestifs</a:t>
            </a:r>
            <a:endParaRPr lang="en-US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fr-FR" i="1" dirty="0" smtClean="0"/>
              <a:t>-un feuillet pariétal tapissant les parois de la cavité abdominale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dirty="0" smtClean="0"/>
              <a:t>ces deux feuillets déterminent une cavité virtuelle </a:t>
            </a:r>
            <a:r>
              <a:rPr lang="fr-FR" b="1" dirty="0" smtClean="0"/>
              <a:t>: </a:t>
            </a:r>
            <a:r>
              <a:rPr lang="fr-FR" b="1" i="1" dirty="0" smtClean="0"/>
              <a:t>La</a:t>
            </a:r>
            <a:r>
              <a:rPr lang="fr-FR" b="1" dirty="0" smtClean="0"/>
              <a:t> </a:t>
            </a:r>
            <a:r>
              <a:rPr lang="fr-FR" b="1" i="1" dirty="0" smtClean="0"/>
              <a:t>cavité péritonéale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PHYSIOPATHOLOGIE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smtClean="0"/>
              <a:t>péritoine sécrète une sérosité visqueuse, riche en protéines, en cellules leucocytaires et histiocytaires facilitant :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- le glissement des organes les uns par rapport aux autres.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- la défense contre l'infection.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PHYSIOPATHOLOGIE(suite)</a:t>
            </a:r>
            <a:endParaRPr lang="en-US" sz="24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Bases </a:t>
            </a:r>
            <a:r>
              <a:rPr lang="en-US" dirty="0" err="1" smtClean="0"/>
              <a:t>physiopathogenique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Contamination </a:t>
            </a:r>
            <a:r>
              <a:rPr lang="en-US" dirty="0" err="1" smtClean="0"/>
              <a:t>bactérienne</a:t>
            </a:r>
            <a:r>
              <a:rPr lang="en-US" dirty="0" smtClean="0"/>
              <a:t> </a:t>
            </a:r>
            <a:r>
              <a:rPr lang="en-US" dirty="0" err="1" smtClean="0"/>
              <a:t>hématogène</a:t>
            </a:r>
            <a:endParaRPr lang="en-US" dirty="0" smtClean="0"/>
          </a:p>
          <a:p>
            <a:r>
              <a:rPr lang="fr-FR" dirty="0" smtClean="0"/>
              <a:t>Contamination péritonéale de dehors en dedans 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Ex: traumatisme </a:t>
            </a:r>
            <a:r>
              <a:rPr lang="fr-FR" dirty="0" err="1" smtClean="0"/>
              <a:t>penetrant</a:t>
            </a:r>
            <a:endParaRPr lang="fr-FR" dirty="0" smtClean="0"/>
          </a:p>
          <a:p>
            <a:r>
              <a:rPr lang="fr-FR" dirty="0" smtClean="0"/>
              <a:t>Contamination péritonéale de dedans en dehors </a:t>
            </a:r>
          </a:p>
          <a:p>
            <a:pPr>
              <a:buFont typeface="Wingdings 2" pitchFamily="18" charset="2"/>
              <a:buNone/>
            </a:pPr>
            <a:r>
              <a:rPr lang="fr-FR" dirty="0" err="1" smtClean="0"/>
              <a:t>Ex:perforation</a:t>
            </a:r>
            <a:r>
              <a:rPr lang="fr-FR" dirty="0" smtClean="0"/>
              <a:t> d’organes </a:t>
            </a:r>
            <a:r>
              <a:rPr lang="fr-FR" dirty="0" err="1" smtClean="0"/>
              <a:t>intrabdominaux</a:t>
            </a:r>
            <a:r>
              <a:rPr lang="fr-FR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81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r>
              <a:rPr lang="fr-FR" smtClean="0"/>
              <a:t>Le péritoine se défend par l'exsudation d'un liquide sérofibrineux  avec de fausses membranes</a:t>
            </a:r>
          </a:p>
          <a:p>
            <a:r>
              <a:rPr lang="fr-FR" smtClean="0"/>
              <a:t>Accollement des viscères à l'épiploon et à la paroi.</a:t>
            </a:r>
          </a:p>
          <a:p>
            <a:r>
              <a:rPr lang="fr-FR" smtClean="0"/>
              <a:t>Limitation de foyers infectés : abcès dont la rupture secondaire est toujours possible (péritonite en deux temps)</a:t>
            </a:r>
          </a:p>
          <a:p>
            <a:r>
              <a:rPr lang="fr-FR" smtClean="0"/>
              <a:t> diffusion septicémique par résorption des germes et de leurs toxines:defaillance multi visceral: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-collapsus cardio-vasculaire par choc septique et hypovolémie 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>-</a:t>
            </a:r>
            <a:r>
              <a:rPr lang="en-US" smtClean="0"/>
              <a:t>défaillance respiratoire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-</a:t>
            </a:r>
            <a:r>
              <a:rPr lang="fr-FR" smtClean="0"/>
              <a:t>insuffisance rénale liée à l'hypovolémie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04850"/>
            <a:ext cx="8458200" cy="1143000"/>
          </a:xfrm>
        </p:spPr>
        <p:txBody>
          <a:bodyPr>
            <a:normAutofit fontScale="90000"/>
          </a:bodyPr>
          <a:lstStyle/>
          <a:p>
            <a:pPr marL="857250" indent="-8572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4000" b="1" dirty="0" smtClean="0"/>
              <a:t>LES PERITONITES PRIMITIVES 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b="1" smtClean="0"/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Elles sont </a:t>
            </a:r>
            <a:r>
              <a:rPr lang="en-US" sz="2800" i="1" smtClean="0"/>
              <a:t>très rares (1-2 %) et surviennent en l'absence de foyer </a:t>
            </a:r>
            <a:r>
              <a:rPr lang="en-US" sz="2800" smtClean="0"/>
              <a:t>infectieux intraabdominal primitif.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inoculation par voie </a:t>
            </a:r>
            <a:r>
              <a:rPr lang="en-US" sz="2800" b="1" smtClean="0"/>
              <a:t>hématogène </a:t>
            </a:r>
            <a:r>
              <a:rPr lang="en-US" sz="2800" smtClean="0"/>
              <a:t>du liquide péritonéal,au cours d'une bactériémie.</a:t>
            </a:r>
            <a:r>
              <a:rPr lang="fr-FR" sz="2800" smtClean="0"/>
              <a:t>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800" smtClean="0"/>
              <a:t>Une infection du liquide d’ascite, spontanée ou après un geste de drainage</a:t>
            </a:r>
            <a:r>
              <a:rPr lang="en-US" sz="2800" smtClean="0"/>
              <a:t> chez les cirrhotique++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Les germes retrouvés sont le </a:t>
            </a:r>
            <a:r>
              <a:rPr lang="en-US" sz="2800" b="1" smtClean="0"/>
              <a:t>pneumocoque </a:t>
            </a:r>
            <a:r>
              <a:rPr lang="en-US" sz="2800" smtClean="0"/>
              <a:t>et le </a:t>
            </a:r>
            <a:r>
              <a:rPr lang="en-US" sz="2800" b="1" smtClean="0"/>
              <a:t>streptocoque</a:t>
            </a:r>
            <a:r>
              <a:rPr lang="en-US" sz="2800" smtClean="0"/>
              <a:t>, surtout chez l'enfant, et le </a:t>
            </a:r>
            <a:r>
              <a:rPr lang="en-US" sz="2800" b="1" smtClean="0"/>
              <a:t>bacille de Koch</a:t>
            </a:r>
            <a:r>
              <a:rPr lang="en-US" sz="2800" smtClean="0"/>
              <a:t>.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DX:aucours de l’intervention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pPr marL="857250" indent="-857250" eaLnBrk="1" hangingPunct="1">
              <a:buFont typeface="Bookman Old Style" pitchFamily="18" charset="0"/>
              <a:buAutoNum type="romanUcPeriod" startAt="2"/>
            </a:pPr>
            <a:r>
              <a:rPr lang="fr-FR" sz="3600" b="1" smtClean="0"/>
              <a:t>LES PERTONITES SECONDAIRES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846638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perforation d'un </a:t>
            </a:r>
            <a:r>
              <a:rPr lang="en-US" sz="2800" dirty="0" err="1" smtClean="0"/>
              <a:t>organe</a:t>
            </a:r>
            <a:r>
              <a:rPr lang="en-US" sz="2800" dirty="0" smtClean="0"/>
              <a:t> </a:t>
            </a:r>
            <a:r>
              <a:rPr lang="en-US" sz="2800" dirty="0" err="1" smtClean="0"/>
              <a:t>creux</a:t>
            </a:r>
            <a:r>
              <a:rPr lang="en-US" sz="2800" dirty="0" smtClean="0"/>
              <a:t> (</a:t>
            </a:r>
            <a:r>
              <a:rPr lang="en-US" sz="2800" dirty="0" err="1" smtClean="0"/>
              <a:t>estomac,duodenum,grele</a:t>
            </a:r>
            <a:r>
              <a:rPr lang="en-US" sz="2800" dirty="0" smtClean="0"/>
              <a:t> et </a:t>
            </a:r>
            <a:r>
              <a:rPr lang="en-US" sz="2800" dirty="0" err="1" smtClean="0"/>
              <a:t>côlon</a:t>
            </a:r>
            <a:r>
              <a:rPr lang="en-US" sz="2800" dirty="0" smtClean="0"/>
              <a:t>), </a:t>
            </a: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rupture d'un </a:t>
            </a:r>
            <a:r>
              <a:rPr lang="en-US" sz="2800" dirty="0" err="1" smtClean="0"/>
              <a:t>abcès</a:t>
            </a:r>
            <a:r>
              <a:rPr lang="en-US" sz="2800" dirty="0" smtClean="0"/>
              <a:t> en </a:t>
            </a:r>
            <a:r>
              <a:rPr lang="en-US" sz="2800" dirty="0" err="1" smtClean="0"/>
              <a:t>péritoine</a:t>
            </a:r>
            <a:r>
              <a:rPr lang="en-US" sz="2800" dirty="0" smtClean="0"/>
              <a:t> </a:t>
            </a:r>
            <a:r>
              <a:rPr lang="en-US" sz="2800" dirty="0" err="1" smtClean="0"/>
              <a:t>libre</a:t>
            </a:r>
            <a:r>
              <a:rPr lang="en-US" sz="2800" dirty="0" smtClean="0"/>
              <a:t> (</a:t>
            </a:r>
            <a:r>
              <a:rPr lang="en-US" sz="2800" dirty="0" err="1" smtClean="0"/>
              <a:t>abcès</a:t>
            </a:r>
            <a:r>
              <a:rPr lang="en-US" sz="2800" dirty="0" smtClean="0"/>
              <a:t> </a:t>
            </a:r>
            <a:r>
              <a:rPr lang="en-US" sz="2800" dirty="0" err="1" smtClean="0"/>
              <a:t>appendiculaire</a:t>
            </a:r>
            <a:r>
              <a:rPr lang="en-US" sz="2800" dirty="0" smtClean="0"/>
              <a:t>, </a:t>
            </a:r>
            <a:r>
              <a:rPr lang="en-US" sz="2800" dirty="0" err="1" smtClean="0"/>
              <a:t>abcès</a:t>
            </a:r>
            <a:r>
              <a:rPr lang="en-US" sz="2800" dirty="0" smtClean="0"/>
              <a:t> </a:t>
            </a:r>
            <a:r>
              <a:rPr lang="en-US" sz="2800" dirty="0" err="1" smtClean="0"/>
              <a:t>périsigmoïdien</a:t>
            </a:r>
            <a:r>
              <a:rPr lang="en-US" sz="2800" dirty="0" smtClean="0"/>
              <a:t>, </a:t>
            </a:r>
            <a:r>
              <a:rPr lang="en-US" sz="2800" dirty="0" err="1" smtClean="0"/>
              <a:t>pyosalpinx</a:t>
            </a:r>
            <a:r>
              <a:rPr lang="en-US" sz="2800" dirty="0" smtClean="0"/>
              <a:t>,…) </a:t>
            </a:r>
            <a:endParaRPr lang="en-US" sz="2800" dirty="0" smtClean="0"/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diffusion d'un foyer </a:t>
            </a:r>
            <a:r>
              <a:rPr lang="en-US" sz="2800" dirty="0" err="1" smtClean="0"/>
              <a:t>infecté</a:t>
            </a:r>
            <a:r>
              <a:rPr lang="en-US" sz="2800" dirty="0" smtClean="0"/>
              <a:t> local (</a:t>
            </a:r>
            <a:r>
              <a:rPr lang="en-US" sz="2800" dirty="0" err="1" smtClean="0"/>
              <a:t>appendicite</a:t>
            </a:r>
            <a:r>
              <a:rPr lang="en-US" sz="2800" dirty="0" smtClean="0"/>
              <a:t>, </a:t>
            </a:r>
            <a:r>
              <a:rPr lang="en-US" sz="2800" dirty="0" err="1" smtClean="0"/>
              <a:t>salpingite</a:t>
            </a:r>
            <a:r>
              <a:rPr lang="en-US" sz="2800" dirty="0" smtClean="0"/>
              <a:t>, </a:t>
            </a:r>
            <a:r>
              <a:rPr lang="en-US" sz="2800" dirty="0" err="1" smtClean="0"/>
              <a:t>sigmoïdite</a:t>
            </a:r>
            <a:r>
              <a:rPr lang="en-US" sz="2800" dirty="0" smtClean="0"/>
              <a:t>, </a:t>
            </a:r>
            <a:r>
              <a:rPr lang="en-US" sz="2800" dirty="0" err="1" smtClean="0"/>
              <a:t>cholé-cystite</a:t>
            </a:r>
            <a:r>
              <a:rPr lang="en-US" sz="2800" dirty="0" smtClean="0"/>
              <a:t>...).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1413</Words>
  <Application>Microsoft Office PowerPoint</Application>
  <PresentationFormat>Affichage à l'écran (4:3)</PresentationFormat>
  <Paragraphs>290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Flow</vt:lpstr>
      <vt:lpstr>LES PERITONITES AIGUES</vt:lpstr>
      <vt:lpstr>PLAN</vt:lpstr>
      <vt:lpstr>INTRODUCTION</vt:lpstr>
      <vt:lpstr>Diapositive 4</vt:lpstr>
      <vt:lpstr>PHYSIOPATHOLOGIE</vt:lpstr>
      <vt:lpstr>PHYSIOPATHOLOGIE(suite)</vt:lpstr>
      <vt:lpstr>Diapositive 7</vt:lpstr>
      <vt:lpstr>LES PERITONITES PRIMITIVES  </vt:lpstr>
      <vt:lpstr>LES PERTONITES SECONDAIRES</vt:lpstr>
      <vt:lpstr>Diapositive 10</vt:lpstr>
      <vt:lpstr>DIAGNOSTIC CLINIQUE Forme typique: PAG de l'adulte jeune </vt:lpstr>
      <vt:lpstr>Diapositive 12</vt:lpstr>
      <vt:lpstr>L’examen clinique</vt:lpstr>
      <vt:lpstr>Diapositive 14</vt:lpstr>
      <vt:lpstr>Diapositive 15</vt:lpstr>
      <vt:lpstr>Les examens complémentaires,</vt:lpstr>
      <vt:lpstr>Diapositive 17</vt:lpstr>
      <vt:lpstr>Diapositive 18</vt:lpstr>
      <vt:lpstr>Diapositive 19</vt:lpstr>
      <vt:lpstr>Formes cliniques </vt:lpstr>
      <vt:lpstr>Diapositive 21</vt:lpstr>
      <vt:lpstr>Etiologies les plus ++ des PAG</vt:lpstr>
      <vt:lpstr>Diapositive 23</vt:lpstr>
      <vt:lpstr>Principes du traitement des péritonites infectieuses généralisées</vt:lpstr>
      <vt:lpstr>Diapositive 25</vt:lpstr>
      <vt:lpstr>Traitement par pathologies: </vt:lpstr>
      <vt:lpstr>Diapositive 27</vt:lpstr>
      <vt:lpstr>REFERENCES</vt:lpstr>
      <vt:lpstr>Diapositive 29</vt:lpstr>
    </vt:vector>
  </TitlesOfParts>
  <Company>augustin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PERITONITES AIGUES</dc:title>
  <dc:creator>karekezi</dc:creator>
  <cp:lastModifiedBy>Guest</cp:lastModifiedBy>
  <cp:revision>137</cp:revision>
  <dcterms:created xsi:type="dcterms:W3CDTF">2008-07-08T16:31:04Z</dcterms:created>
  <dcterms:modified xsi:type="dcterms:W3CDTF">2008-10-01T23:23:40Z</dcterms:modified>
</cp:coreProperties>
</file>